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44" r:id="rId11"/>
    <p:sldId id="266" r:id="rId12"/>
    <p:sldId id="437" r:id="rId13"/>
    <p:sldId id="436" r:id="rId14"/>
    <p:sldId id="439" r:id="rId15"/>
    <p:sldId id="446" r:id="rId16"/>
    <p:sldId id="267" r:id="rId17"/>
    <p:sldId id="440" r:id="rId18"/>
    <p:sldId id="317" r:id="rId19"/>
    <p:sldId id="332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50" autoAdjust="0"/>
    <p:restoredTop sz="89946" autoAdjust="0"/>
  </p:normalViewPr>
  <p:slideViewPr>
    <p:cSldViewPr snapToGrid="0">
      <p:cViewPr varScale="1">
        <p:scale>
          <a:sx n="67" d="100"/>
          <a:sy n="67" d="100"/>
        </p:scale>
        <p:origin x="11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determinante de uma matriz é igual aos produtos de todos os seus autovalores. Portanto, se um ou mais autovalores</a:t>
            </a:r>
            <a:r>
              <a:rPr lang="pt-BR" baseline="0" dirty="0"/>
              <a:t> </a:t>
            </a:r>
            <a:r>
              <a:rPr lang="pt-BR" dirty="0"/>
              <a:t>forem iguais</a:t>
            </a:r>
            <a:r>
              <a:rPr lang="pt-BR" baseline="0" dirty="0"/>
              <a:t> a</a:t>
            </a:r>
            <a:r>
              <a:rPr lang="pt-BR" dirty="0"/>
              <a:t> zero, o determinante é zero e, portanto, essa é uma matriz singular,</a:t>
            </a:r>
            <a:r>
              <a:rPr lang="pt-BR" baseline="0" dirty="0"/>
              <a:t> ou seja, não-invertível</a:t>
            </a:r>
            <a:r>
              <a:rPr lang="pt-BR" dirty="0"/>
              <a:t>.</a:t>
            </a:r>
          </a:p>
          <a:p>
            <a:r>
              <a:rPr lang="pt-BR" dirty="0"/>
              <a:t>Geometricamente, </a:t>
            </a:r>
            <a:r>
              <a:rPr lang="pt-BR" dirty="0" smtClean="0"/>
              <a:t>um autovalor </a:t>
            </a:r>
            <a:r>
              <a:rPr lang="pt-BR" dirty="0"/>
              <a:t>igual a zero significa nenhuma informação em um eixo. Portanto, você pode reduzir a dimensão sem perder nenhuma informação. No entanto, nos algoritmos de redução de dimensão (e.g., PCA), na verdade perdemos alguma informação.</a:t>
            </a:r>
          </a:p>
          <a:p>
            <a:endParaRPr lang="pt-BR" dirty="0"/>
          </a:p>
          <a:p>
            <a:r>
              <a:rPr lang="pt-BR" dirty="0"/>
              <a:t>Quantos planos, 2D, podem passar por uma reta, 1D?</a:t>
            </a:r>
            <a:r>
              <a:rPr lang="pt-BR" baseline="0" dirty="0"/>
              <a:t> </a:t>
            </a:r>
          </a:p>
          <a:p>
            <a:r>
              <a:rPr lang="pt-BR" baseline="0" dirty="0"/>
              <a:t>Resposta: Infinitos. A solução pra esse sistema de equações é infinito e dada pela reta onde todos os planos se cruzam.</a:t>
            </a:r>
          </a:p>
          <a:p>
            <a:endParaRPr lang="pt-BR" baseline="0" dirty="0"/>
          </a:p>
          <a:p>
            <a:r>
              <a:rPr lang="pt-BR" baseline="0" dirty="0"/>
              <a:t>Para um sistema que envolve duas variáveis (x e y), cada equação linear determina uma linha no plano </a:t>
            </a:r>
            <a:r>
              <a:rPr lang="pt-BR" baseline="0" dirty="0" err="1"/>
              <a:t>xy</a:t>
            </a:r>
            <a:r>
              <a:rPr lang="pt-BR" baseline="0" dirty="0"/>
              <a:t>. Como uma solução para um sistema linear deve satisfazer todas as equações, o conjunto de soluções é a interseção dessas linhas e, portanto, é uma linha, um ponto único ou o conjunto vazio. Para três variáveis, cada equação linear determina um plano no espaço tridimensional e o conjunto de soluções é a interseção desses planos. Assim, o conjunto de soluções pode ser um plano, uma linha, um ponto único ou o conjunto vazio. Por exemplo, como três planos paralelos não têm um ponto comum, o conjunto de soluções de suas equações está vazio; o conjunto de soluções das equações de três planos que se cruzam em um ponto é </a:t>
            </a:r>
            <a:r>
              <a:rPr lang="pt-BR" baseline="0" dirty="0" smtClean="0"/>
              <a:t>uma solução única; </a:t>
            </a:r>
            <a:r>
              <a:rPr lang="pt-BR" baseline="0" dirty="0"/>
              <a:t>se três planos passam por dois pontos, suas equações têm pelo menos duas soluções comuns; de fato, o conjunto de soluções é infinito e consiste em toda a linha que passa por esses pontos.</a:t>
            </a:r>
          </a:p>
          <a:p>
            <a:endParaRPr lang="pt-BR" baseline="0" dirty="0"/>
          </a:p>
          <a:p>
            <a:r>
              <a:rPr lang="pt-BR" dirty="0"/>
              <a:t>Técnicas de seleção de </a:t>
            </a:r>
            <a:r>
              <a:rPr lang="pt-BR" dirty="0" smtClean="0"/>
              <a:t>atributos </a:t>
            </a:r>
            <a:r>
              <a:rPr lang="pt-BR" baseline="0" dirty="0" smtClean="0"/>
              <a:t>retém </a:t>
            </a:r>
            <a:r>
              <a:rPr lang="pt-BR" dirty="0"/>
              <a:t>apenas um</a:t>
            </a:r>
            <a:r>
              <a:rPr lang="pt-BR" baseline="0" dirty="0"/>
              <a:t> </a:t>
            </a:r>
            <a:r>
              <a:rPr lang="pt-BR" dirty="0"/>
              <a:t>subconjunto das features mais relevantes, segundo algum critério, para</a:t>
            </a:r>
            <a:r>
              <a:rPr lang="pt-BR" baseline="0" dirty="0"/>
              <a:t> </a:t>
            </a:r>
            <a:r>
              <a:rPr lang="pt-BR" dirty="0"/>
              <a:t>o problema. </a:t>
            </a:r>
          </a:p>
          <a:p>
            <a:r>
              <a:rPr lang="pt-BR" dirty="0"/>
              <a:t>Exemplo de técnica: LASSO (</a:t>
            </a:r>
            <a:r>
              <a:rPr lang="en-US" dirty="0"/>
              <a:t>least absolute shrinkage and selection operator)</a:t>
            </a:r>
            <a:r>
              <a:rPr lang="en-US" baseline="0" dirty="0"/>
              <a:t> </a:t>
            </a:r>
            <a:r>
              <a:rPr lang="pt-BR" dirty="0"/>
              <a:t>realiza seleção e regularização de </a:t>
            </a:r>
            <a:r>
              <a:rPr lang="pt-BR" dirty="0" smtClean="0"/>
              <a:t>atributos para </a:t>
            </a:r>
            <a:r>
              <a:rPr lang="pt-BR" dirty="0"/>
              <a:t>aprimorar a precisão e a interpretabilidade das previsões </a:t>
            </a:r>
            <a:r>
              <a:rPr lang="pt-BR" dirty="0" smtClean="0"/>
              <a:t>que</a:t>
            </a:r>
            <a:r>
              <a:rPr lang="pt-BR" baseline="0" dirty="0" smtClean="0"/>
              <a:t> o</a:t>
            </a:r>
            <a:r>
              <a:rPr lang="pt-BR" dirty="0" smtClean="0"/>
              <a:t> </a:t>
            </a:r>
            <a:r>
              <a:rPr lang="pt-BR" dirty="0"/>
              <a:t>modelo estatístico </a:t>
            </a:r>
            <a:r>
              <a:rPr lang="pt-BR" dirty="0" smtClean="0"/>
              <a:t>produz</a:t>
            </a:r>
            <a:r>
              <a:rPr lang="pt-BR" dirty="0"/>
              <a:t>. O método constrói um modelo linear, que penaliza os coeficientes de regressão (vetor</a:t>
            </a:r>
            <a:r>
              <a:rPr lang="pt-BR" baseline="0" dirty="0"/>
              <a:t> </a:t>
            </a:r>
            <a:r>
              <a:rPr lang="pt-BR" b="1" i="1" baseline="0" dirty="0"/>
              <a:t>a</a:t>
            </a:r>
            <a:r>
              <a:rPr lang="pt-BR" dirty="0"/>
              <a:t>) com uma penalidade L1, reduzindo muitos deles a zero. </a:t>
            </a:r>
            <a:r>
              <a:rPr lang="pt-BR" dirty="0" smtClean="0"/>
              <a:t>Atributos </a:t>
            </a:r>
            <a:r>
              <a:rPr lang="pt-BR" baseline="0" dirty="0" smtClean="0"/>
              <a:t>que </a:t>
            </a:r>
            <a:r>
              <a:rPr lang="pt-BR" baseline="0" dirty="0"/>
              <a:t>tem o coeficiente de regressão igual a zero são eliminadas.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More-Penrose inverse, </a:t>
            </a:r>
            <a:r>
              <a:rPr lang="en-US" dirty="0" err="1"/>
              <a:t>ou</a:t>
            </a:r>
            <a:r>
              <a:rPr lang="en-US" dirty="0"/>
              <a:t> pseudo-</a:t>
            </a:r>
            <a:r>
              <a:rPr lang="en-US" dirty="0" err="1"/>
              <a:t>inversa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4317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Exemplo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pt-BR" dirty="0" smtClean="0"/>
              <a:t>https://mybinder.org/v2/gh/zz4fap/t319_aprendizado_de_maquina/main?filepath=notebooks%2Fregression%2Fnormal_equation_example1.ipynb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numpy.c</a:t>
            </a:r>
            <a:r>
              <a:rPr lang="en-US" dirty="0"/>
              <a:t>_</a:t>
            </a:r>
            <a:r>
              <a:rPr lang="en-US" baseline="0" dirty="0"/>
              <a:t> : </a:t>
            </a:r>
            <a:r>
              <a:rPr lang="en-US" baseline="0" dirty="0" err="1"/>
              <a:t>concatena</a:t>
            </a:r>
            <a:r>
              <a:rPr lang="en-US" baseline="0" dirty="0"/>
              <a:t> </a:t>
            </a:r>
            <a:r>
              <a:rPr lang="en-US" baseline="0" dirty="0" err="1"/>
              <a:t>vetores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 err="1"/>
              <a:t>Perceba</a:t>
            </a:r>
            <a:r>
              <a:rPr lang="en-US" dirty="0"/>
              <a:t> que com </a:t>
            </a:r>
            <a:r>
              <a:rPr lang="en-US" dirty="0" err="1"/>
              <a:t>apenas</a:t>
            </a:r>
            <a:r>
              <a:rPr lang="en-US" dirty="0"/>
              <a:t> 100</a:t>
            </a:r>
            <a:r>
              <a:rPr lang="en-US" baseline="0" dirty="0"/>
              <a:t> </a:t>
            </a:r>
            <a:r>
              <a:rPr lang="en-US" baseline="0" dirty="0" err="1"/>
              <a:t>observações</a:t>
            </a:r>
            <a:r>
              <a:rPr lang="en-US" baseline="0" dirty="0"/>
              <a:t> (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exemplos</a:t>
            </a:r>
            <a:r>
              <a:rPr lang="en-US" baseline="0" dirty="0"/>
              <a:t>),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valores</a:t>
            </a:r>
            <a:r>
              <a:rPr lang="en-US" baseline="0" dirty="0"/>
              <a:t> </a:t>
            </a:r>
            <a:r>
              <a:rPr lang="en-US" baseline="0" dirty="0" err="1"/>
              <a:t>obtidos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bem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dos </a:t>
            </a:r>
            <a:r>
              <a:rPr lang="en-US" baseline="0" dirty="0" err="1"/>
              <a:t>exatos</a:t>
            </a:r>
            <a:r>
              <a:rPr lang="en-US" baseline="0" dirty="0"/>
              <a:t>, </a:t>
            </a:r>
            <a:r>
              <a:rPr lang="en-US" baseline="0" dirty="0" err="1"/>
              <a:t>porém</a:t>
            </a:r>
            <a:r>
              <a:rPr lang="en-US" baseline="0" dirty="0"/>
              <a:t>, </a:t>
            </a:r>
            <a:r>
              <a:rPr lang="pt-BR" dirty="0"/>
              <a:t>o ruído torna impossível recuperar os parâmetros exatos da função original.</a:t>
            </a:r>
          </a:p>
          <a:p>
            <a:r>
              <a:rPr lang="pt-BR" dirty="0"/>
              <a:t>Se aumentarmos o</a:t>
            </a:r>
            <a:r>
              <a:rPr lang="pt-BR" baseline="0" dirty="0"/>
              <a:t> número de observações conseguimos melhorar a estimação.</a:t>
            </a:r>
          </a:p>
          <a:p>
            <a:endParaRPr lang="pt-BR" baseline="0" dirty="0"/>
          </a:p>
          <a:p>
            <a:r>
              <a:rPr lang="pt-BR" baseline="0" dirty="0"/>
              <a:t>O argumento x passado para o método fit da classe LinearRegression é uma matriz com N x </a:t>
            </a:r>
            <a:r>
              <a:rPr lang="pt-BR" baseline="0" dirty="0" smtClean="0"/>
              <a:t>K, </a:t>
            </a:r>
            <a:r>
              <a:rPr lang="pt-BR" baseline="0" dirty="0"/>
              <a:t>ou seja, uma matriz com N exemplos como linhas e </a:t>
            </a:r>
            <a:r>
              <a:rPr lang="pt-BR" baseline="0" dirty="0" smtClean="0"/>
              <a:t>K </a:t>
            </a:r>
            <a:r>
              <a:rPr lang="pt-BR" baseline="0" dirty="0"/>
              <a:t>atributos como colunas</a:t>
            </a:r>
            <a:r>
              <a:rPr lang="pt-BR" baseline="0" dirty="0" smtClean="0"/>
              <a:t>. Porém, lembre-se que se existe um peso a0, e portanto x deveria ter dimensão N x K+1, entretanto, por padrão a classe LinearRegression já faz isso pra você autimaticamente. </a:t>
            </a:r>
            <a:r>
              <a:rPr lang="pt-BR" u="none" baseline="0" dirty="0" smtClean="0"/>
              <a:t>Caso </a:t>
            </a:r>
            <a:r>
              <a:rPr lang="pt-BR" u="none" baseline="0" dirty="0"/>
              <a:t>sua função hipótese não considere o peso a0, então, durante a instanciação da classe você </a:t>
            </a:r>
            <a:r>
              <a:rPr lang="pt-BR" u="none" baseline="0" dirty="0" smtClean="0"/>
              <a:t>deve configurar o parâmetro </a:t>
            </a: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fit_intercept=False</a:t>
            </a:r>
            <a:r>
              <a:rPr lang="pt-B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pois por default o método fit tenta encontrar o valor de a0.</a:t>
            </a:r>
            <a:endParaRPr lang="nl-B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02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quê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4/04/2021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normal_equation_example1.ipynb" TargetMode="External"/><Relationship Id="rId5" Type="http://schemas.openxmlformats.org/officeDocument/2006/relationships/hyperlink" Target="https://scikit-learn.org/stable/" TargetMode="Externa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error_surface_example1.ipynb" TargetMode="External"/><Relationship Id="rId5" Type="http://schemas.openxmlformats.org/officeDocument/2006/relationships/image" Target="../media/image251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mybinder.org/v2/gh/zz4fap/t319_aprendizado_de_maquina/main?filepath=notebooks/regression/error_surface_example2.ipynb" TargetMode="External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.png"/><Relationship Id="rId18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9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80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370.png"/><Relationship Id="rId4" Type="http://schemas.openxmlformats.org/officeDocument/2006/relationships/image" Target="../media/image36.png"/><Relationship Id="rId9" Type="http://schemas.openxmlformats.org/officeDocument/2006/relationships/image" Target="../media/image361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Causas para singularidade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</a:t>
                </a:r>
                <a:endParaRPr lang="nl-B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3336" y="1690688"/>
                <a:ext cx="9285459" cy="493496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Algumas causas para a singularidade são:</a:t>
                </a:r>
              </a:p>
              <a:p>
                <a:r>
                  <a:rPr lang="pt-BR" dirty="0" smtClean="0"/>
                  <a:t>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redundantes: pelo menos um </a:t>
                </a:r>
                <a:r>
                  <a:rPr lang="pt-BR" dirty="0" smtClean="0"/>
                  <a:t>dos atributos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é linearmente dependente.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= área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= área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dirty="0"/>
                  <a:t> 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= 10.7639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Solução</a:t>
                </a:r>
                <a:r>
                  <a:rPr lang="pt-BR" dirty="0"/>
                  <a:t>: remover </a:t>
                </a:r>
                <a:r>
                  <a:rPr lang="pt-BR" dirty="0" smtClean="0"/>
                  <a:t>um dos atributos </a:t>
                </a:r>
                <a:r>
                  <a:rPr lang="pt-BR" dirty="0"/>
                  <a:t>que são linearmente dependentes.</a:t>
                </a:r>
              </a:p>
              <a:p>
                <a:pPr lvl="2">
                  <a:buFont typeface="Wingdings" panose="05000000000000000000" pitchFamily="2" charset="2"/>
                  <a:buChar char="q"/>
                </a:pPr>
                <a:r>
                  <a:rPr lang="pt-BR" b="1" dirty="0"/>
                  <a:t>Técnicas</a:t>
                </a:r>
                <a:r>
                  <a:rPr lang="pt-BR" dirty="0"/>
                  <a:t>: seleção de </a:t>
                </a:r>
                <a:r>
                  <a:rPr lang="pt-BR" dirty="0" smtClean="0"/>
                  <a:t>atributos (LASSO) </a:t>
                </a:r>
                <a:r>
                  <a:rPr lang="pt-BR" dirty="0"/>
                  <a:t>e</a:t>
                </a:r>
                <a:r>
                  <a:rPr lang="pt-BR" dirty="0" smtClean="0"/>
                  <a:t> </a:t>
                </a:r>
                <a:r>
                  <a:rPr lang="pt-BR" dirty="0"/>
                  <a:t>redução de dimensionalidade (PCA).</a:t>
                </a:r>
              </a:p>
              <a:p>
                <a:r>
                  <a:rPr lang="pt-BR" dirty="0"/>
                  <a:t>Número de </a:t>
                </a:r>
                <a:r>
                  <a:rPr lang="pt-BR" dirty="0" smtClean="0"/>
                  <a:t>atributos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) maior do que o de observações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pt-BR" b="0" i="1" dirty="0" smtClean="0"/>
                      <m:t>, 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nor/>
                      </m:rPr>
                      <a:rPr lang="pt-BR" b="0" i="1" dirty="0" smtClean="0"/>
                      <m:t>,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…,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pt-BR" dirty="0"/>
                  <a:t>), 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(</a:t>
                </a:r>
                <a:r>
                  <a:rPr lang="pt-BR" b="1" i="1" dirty="0"/>
                  <a:t>sistema</a:t>
                </a:r>
                <a:r>
                  <a:rPr lang="pt-BR" dirty="0"/>
                  <a:t> </a:t>
                </a:r>
                <a:r>
                  <a:rPr lang="pt-BR" b="1" i="1" dirty="0"/>
                  <a:t>subdeterminado</a:t>
                </a:r>
                <a:r>
                  <a:rPr lang="pt-BR" dirty="0"/>
                  <a:t>): 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i="1" dirty="0"/>
                  <a:t>Sistema subdeterminado</a:t>
                </a:r>
                <a:r>
                  <a:rPr lang="pt-BR" dirty="0"/>
                  <a:t>: sistema não tem solução ou existe um número infinito delas (Ex.: quantos </a:t>
                </a:r>
                <a:r>
                  <a:rPr lang="pt-BR" dirty="0" smtClean="0"/>
                  <a:t>planos 2D podem </a:t>
                </a:r>
                <a:r>
                  <a:rPr lang="pt-BR" dirty="0"/>
                  <a:t>passar por uma reta, 1D?).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Solução</a:t>
                </a:r>
                <a:r>
                  <a:rPr lang="pt-BR" dirty="0"/>
                  <a:t>: coletar mais exemplos, remover </a:t>
                </a:r>
                <a:r>
                  <a:rPr lang="pt-BR" dirty="0" smtClean="0"/>
                  <a:t>atributos ou </a:t>
                </a:r>
                <a:r>
                  <a:rPr lang="pt-BR" dirty="0"/>
                  <a:t>replicar exemplos adicionando </a:t>
                </a:r>
                <a:r>
                  <a:rPr lang="pt-BR" dirty="0" smtClean="0"/>
                  <a:t>ruído à eles.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336" y="1690688"/>
                <a:ext cx="9285459" cy="4934964"/>
              </a:xfrm>
              <a:blipFill rotWithShape="0">
                <a:blip r:embed="rId4"/>
                <a:stretch>
                  <a:fillRect l="-1182" t="-1852" r="-131"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057978" y="4438932"/>
            <a:ext cx="1990160" cy="2362989"/>
            <a:chOff x="10071296" y="155395"/>
            <a:chExt cx="1990160" cy="2362989"/>
          </a:xfrm>
        </p:grpSpPr>
        <p:pic>
          <p:nvPicPr>
            <p:cNvPr id="1028" name="Picture 4" descr="https://jaredantrobus.com/teaching/2015/Summer/MA162/2.1_3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5" t="12590" r="11551" b="12067"/>
            <a:stretch/>
          </p:blipFill>
          <p:spPr bwMode="auto">
            <a:xfrm>
              <a:off x="10123659" y="155395"/>
              <a:ext cx="1885435" cy="189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071296" y="2056719"/>
              <a:ext cx="199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Sistema com infinitas soluções</a:t>
              </a:r>
              <a:endParaRPr lang="pt-BR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057978" y="2342347"/>
            <a:ext cx="1990160" cy="2028431"/>
            <a:chOff x="10144661" y="2517916"/>
            <a:chExt cx="1990160" cy="2028431"/>
          </a:xfrm>
        </p:grpSpPr>
        <p:pic>
          <p:nvPicPr>
            <p:cNvPr id="1030" name="Picture 6" descr="https://jaredantrobus.com/teaching/2015/Summer/MA162/2.1_4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1" t="9161" r="15744" b="13756"/>
            <a:stretch/>
          </p:blipFill>
          <p:spPr bwMode="auto">
            <a:xfrm>
              <a:off x="10506178" y="2517916"/>
              <a:ext cx="1222476" cy="1751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144661" y="4269348"/>
              <a:ext cx="199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Sistema sem solução</a:t>
              </a:r>
              <a:endParaRPr lang="pt-BR" sz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927341" y="102338"/>
            <a:ext cx="2173159" cy="2131464"/>
            <a:chOff x="10030838" y="4586521"/>
            <a:chExt cx="2173159" cy="2131464"/>
          </a:xfrm>
        </p:grpSpPr>
        <p:pic>
          <p:nvPicPr>
            <p:cNvPr id="1026" name="Picture 2" descr="https://jaredantrobus.com/teaching/2015/Summer/MA162/2.1_2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9" t="6186" r="2811" b="9007"/>
            <a:stretch/>
          </p:blipFill>
          <p:spPr bwMode="auto">
            <a:xfrm>
              <a:off x="10270389" y="4586521"/>
              <a:ext cx="1738705" cy="189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0030838" y="6440986"/>
              <a:ext cx="217315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/>
                <a:t>Sistema </a:t>
              </a:r>
              <a:r>
                <a:rPr lang="pt-BR" sz="1200" dirty="0" smtClean="0"/>
                <a:t>com uma única solução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513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mage result for scikit learn logo">
            <a:extLst>
              <a:ext uri="{FF2B5EF4-FFF2-40B4-BE49-F238E27FC236}">
                <a16:creationId xmlns:a16="http://schemas.microsoft.com/office/drawing/2014/main" xmlns="" id="{87129D40-D136-4716-8871-12CAEC6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20" y="3116917"/>
            <a:ext cx="2113420" cy="11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50"/>
            <a:ext cx="10515600" cy="780976"/>
          </a:xfrm>
        </p:spPr>
        <p:txBody>
          <a:bodyPr/>
          <a:lstStyle/>
          <a:p>
            <a:r>
              <a:rPr lang="pt-BR" dirty="0"/>
              <a:t>Regressão Linear em Python</a:t>
            </a:r>
            <a:endParaRPr lang="nl-BE" dirty="0"/>
          </a:p>
        </p:txBody>
      </p:sp>
      <p:sp>
        <p:nvSpPr>
          <p:cNvPr id="11" name="Rectangle 10"/>
          <p:cNvSpPr/>
          <p:nvPr/>
        </p:nvSpPr>
        <p:spPr>
          <a:xfrm>
            <a:off x="838200" y="940595"/>
            <a:ext cx="506641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all the necessary libraries.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Generate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input/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ouput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(features/labels)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values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Number of observations.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endParaRPr lang="es-ES" sz="11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= y </a:t>
            </a:r>
            <a:r>
              <a:rPr lang="es-E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np.random.randn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(N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Solve by applying the least-Squares method.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inv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() function from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NumPy’s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 Linear Algebra module (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np.linalg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) to compute the inverse of a matrix.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dot() method for matrix multiplication.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ones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add x0 = 1 to each instance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a_optimum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linalg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inv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nl-BE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Print best solution.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8401" y="946753"/>
            <a:ext cx="540488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The equivalent solution using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Scikit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-Learn library is given below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the linear regression module form the library.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linear_model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instantiate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it.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Value that crosses the y-axis when all features are equal to 0.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intercept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parameters associated with the features</a:t>
            </a:r>
            <a:r>
              <a:rPr lang="en-US" sz="11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Percebam</a:t>
                </a:r>
                <a:r>
                  <a:rPr lang="en-US" dirty="0" smtClean="0"/>
                  <a:t> </a:t>
                </a:r>
                <a:r>
                  <a:rPr lang="en-US" dirty="0"/>
                  <a:t>que com </a:t>
                </a:r>
                <a:r>
                  <a:rPr lang="en-US" dirty="0" err="1"/>
                  <a:t>apenas</a:t>
                </a:r>
                <a:r>
                  <a:rPr lang="en-US" dirty="0"/>
                  <a:t> 100 </a:t>
                </a:r>
                <a:r>
                  <a:rPr lang="en-US" dirty="0" err="1"/>
                  <a:t>exemplos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obtidos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</a:t>
                </a:r>
                <a:r>
                  <a:rPr lang="en-US" dirty="0" err="1"/>
                  <a:t>próximos</a:t>
                </a:r>
                <a:r>
                  <a:rPr lang="en-US" dirty="0"/>
                  <a:t> dos </a:t>
                </a:r>
                <a:r>
                  <a:rPr lang="en-US" dirty="0" err="1"/>
                  <a:t>exatos</a:t>
                </a:r>
                <a:r>
                  <a:rPr lang="en-US" dirty="0"/>
                  <a:t>, </a:t>
                </a:r>
                <a:r>
                  <a:rPr lang="en-US" dirty="0" err="1"/>
                  <a:t>porém</a:t>
                </a:r>
                <a:r>
                  <a:rPr lang="en-US" dirty="0"/>
                  <a:t>, </a:t>
                </a:r>
                <a:r>
                  <a:rPr lang="pt-BR" dirty="0"/>
                  <a:t>o ruído torna impossível recuperar os parâmetros exatos </a:t>
                </a:r>
                <a:r>
                  <a:rPr lang="pt-BR" dirty="0" smtClean="0"/>
                  <a:t>do modelo gerador.</a:t>
                </a:r>
                <a:endParaRPr lang="pt-B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aumentarmos o número de exemplos conseguimos melhorar a </a:t>
                </a:r>
                <a:r>
                  <a:rPr lang="pt-BR" dirty="0" smtClean="0"/>
                  <a:t>estimação, porém, o ruído limitará essa melhoria.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O argumento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passado para o método </a:t>
                </a:r>
                <a:r>
                  <a:rPr lang="pt-BR" b="1" i="1" dirty="0"/>
                  <a:t>fit</a:t>
                </a:r>
                <a:r>
                  <a:rPr lang="pt-BR" dirty="0"/>
                  <a:t> da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é uma matriz com N x K. Porém, </a:t>
                </a:r>
                <a:r>
                  <a:rPr lang="pt-BR" dirty="0" smtClean="0"/>
                  <a:t>lembrem-se </a:t>
                </a:r>
                <a:r>
                  <a:rPr lang="pt-BR" dirty="0"/>
                  <a:t>que se existe um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 portanto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deveria ter dimensão N x K+1, entretanto, por padrão, 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já faz isso pra </a:t>
                </a:r>
                <a:r>
                  <a:rPr lang="pt-BR" dirty="0" smtClean="0"/>
                  <a:t>vocês </a:t>
                </a:r>
                <a:r>
                  <a:rPr lang="pt-BR" dirty="0"/>
                  <a:t>automaticamente. Caso sua função hipótese não considere o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então, durante a instanciação da classe </a:t>
                </a:r>
                <a:r>
                  <a:rPr lang="pt-BR" dirty="0" smtClean="0"/>
                  <a:t>vocês devem </a:t>
                </a:r>
                <a:r>
                  <a:rPr lang="pt-BR" dirty="0"/>
                  <a:t>configurar o parâmetro </a:t>
                </a:r>
                <a:r>
                  <a:rPr lang="pt-BR" b="1" dirty="0"/>
                  <a:t>fit_intercept=False</a:t>
                </a:r>
                <a:r>
                  <a:rPr lang="pt-BR" dirty="0" smtClean="0"/>
                  <a:t>.</a:t>
                </a:r>
                <a:endParaRPr lang="nl-BE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381" t="-1497" r="-490" b="-35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262993" y="3502045"/>
            <a:ext cx="2294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scikit-learn.org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4175166" y="4372869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0672"/>
                <a:ext cx="11033502" cy="51673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Que forma vocês acham que ela </a:t>
                </a:r>
                <a:r>
                  <a:rPr lang="pt-BR" dirty="0" smtClean="0"/>
                  <a:t>terá</a:t>
                </a:r>
                <a:r>
                  <a:rPr lang="pt-BR" dirty="0" smtClean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</a:t>
                </a:r>
                <a:r>
                  <a:rPr lang="pt-BR" dirty="0" smtClean="0"/>
                  <a:t>pesos do </a:t>
                </a:r>
                <a:r>
                  <a:rPr lang="pt-BR" dirty="0"/>
                  <a:t>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</a:t>
                </a:r>
                <a:r>
                  <a:rPr lang="pt-BR" dirty="0" smtClean="0"/>
                  <a:t>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0672"/>
                <a:ext cx="11033502" cy="5167311"/>
              </a:xfrm>
              <a:blipFill rotWithShape="0">
                <a:blip r:embed="rId3"/>
                <a:stretch>
                  <a:fillRect l="-774" t="-2241" r="-221" b="-4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739948" y="4283722"/>
            <a:ext cx="1386577" cy="512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874661" cy="4869643"/>
              </a:xfrm>
            </p:spPr>
            <p:txBody>
              <a:bodyPr>
                <a:normAutofit fontScale="77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874661" cy="4869643"/>
              </a:xfrm>
              <a:blipFill rotWithShape="0">
                <a:blip r:embed="rId3"/>
                <a:stretch>
                  <a:fillRect l="-1007" t="-25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5795" r="9204"/>
          <a:stretch/>
        </p:blipFill>
        <p:spPr>
          <a:xfrm>
            <a:off x="8588877" y="2589591"/>
            <a:ext cx="3479139" cy="2569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45315" y="2089315"/>
            <a:ext cx="404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error_surface_example1.ipynb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0518" y="3287397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0474273" y="3595174"/>
            <a:ext cx="0" cy="944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5068" r="19368" b="12660"/>
          <a:stretch/>
        </p:blipFill>
        <p:spPr>
          <a:xfrm>
            <a:off x="8927023" y="1150413"/>
            <a:ext cx="3170016" cy="295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24649" y="781081"/>
            <a:ext cx="406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8927022" y="4170478"/>
            <a:ext cx="3170016" cy="2526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0090" y="4397999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10668000" y="4705776"/>
            <a:ext cx="5845" cy="5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27767" y="2756604"/>
            <a:ext cx="1192078" cy="906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</a:t>
                </a:r>
                <a:r>
                  <a:rPr lang="pt-BR" dirty="0" smtClean="0"/>
                  <a:t>indica uma curva </a:t>
                </a:r>
                <a:r>
                  <a:rPr lang="pt-BR" dirty="0"/>
                  <a:t>que têm o mesmo </a:t>
                </a:r>
                <a:r>
                  <a:rPr lang="pt-BR" dirty="0" smtClean="0"/>
                  <a:t>erro.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  <a:blipFill rotWithShape="0">
                <a:blip r:embed="rId7"/>
                <a:stretch>
                  <a:fillRect l="-581" t="-1937" r="-436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879771" y="4170478"/>
            <a:ext cx="1436915" cy="102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Função 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415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no </a:t>
                </a:r>
                <a:r>
                  <a:rPr lang="pt-BR" dirty="0" smtClean="0"/>
                  <a:t>erro é maior, ou seja, o erro varia mais rapidamente com variações </a:t>
                </a:r>
                <a:r>
                  <a:rPr lang="pt-BR" dirty="0" smtClean="0"/>
                  <a:t>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, </a:t>
                </a:r>
                <a:r>
                  <a:rPr lang="pt-BR" dirty="0" smtClean="0"/>
                  <a:t>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/>
                  <a:t>(</a:t>
                </a:r>
                <a:r>
                  <a:rPr lang="pt-BR" dirty="0"/>
                  <a:t>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quanto </a:t>
                </a:r>
                <a:r>
                  <a:rPr lang="pt-BR" dirty="0" smtClean="0"/>
                  <a:t>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</a:t>
                </a:r>
                <a:r>
                  <a:rPr lang="pt-BR" dirty="0" smtClean="0"/>
                  <a:t>semelhante na variação do erro (tigela).</a:t>
                </a:r>
                <a:endParaRPr lang="pt-BR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415" r="-1430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4714" cy="474529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 smtClean="0"/>
                  <a:t>Ex</a:t>
                </a:r>
                <a:r>
                  <a:rPr lang="pt-BR" b="1" dirty="0" smtClean="0"/>
                  <a:t>emplo</a:t>
                </a:r>
                <a:r>
                  <a:rPr lang="pt-BR" dirty="0" smtClean="0"/>
                  <a:t>: </a:t>
                </a:r>
                <a:r>
                  <a:rPr lang="pt-BR" dirty="0"/>
                  <a:t>Se o número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</a:t>
                </a:r>
                <a:r>
                  <a:rPr lang="pt-BR" dirty="0" smtClean="0"/>
                  <a:t>são apresentados </a:t>
                </a:r>
                <a:r>
                  <a:rPr lang="pt-BR" dirty="0"/>
                  <a:t>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4714" cy="4745296"/>
              </a:xfrm>
              <a:blipFill rotWithShape="0">
                <a:blip r:embed="rId3"/>
                <a:stretch>
                  <a:fillRect l="-718" t="-29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 (1S2021</a:t>
            </a:r>
            <a:r>
              <a:rPr lang="pt-BR" i="1" dirty="0"/>
              <a:t>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</a:t>
                </a:r>
                <a:r>
                  <a:rPr lang="pt-BR" dirty="0" smtClean="0"/>
                  <a:t>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 smtClean="0"/>
                  <a:t> de quartos </a:t>
                </a:r>
                <a:r>
                  <a:rPr lang="pt-BR" dirty="0"/>
                  <a:t>de uma casa e seu valor</a:t>
                </a:r>
                <a:r>
                  <a:rPr lang="pt-BR" dirty="0" smtClean="0"/>
                  <a:t>? </a:t>
                </a:r>
              </a:p>
              <a:p>
                <a:r>
                  <a:rPr lang="pt-BR" dirty="0" smtClean="0"/>
                  <a:t>Ou entre a temperatura e a quantidade de sorvetes vendidos?</a:t>
                </a:r>
                <a:endParaRPr lang="pt-BR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86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7929"/>
                <a:ext cx="7980336" cy="547007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Um dos mais, se não o mais,conhecido algoritmo de aprendizado de máquina.</a:t>
                </a:r>
              </a:p>
              <a:p>
                <a:r>
                  <a:rPr lang="pt-BR" dirty="0"/>
                  <a:t>Vai nos dar vários </a:t>
                </a:r>
                <a:r>
                  <a:rPr lang="pt-BR" b="1" i="1" dirty="0"/>
                  <a:t>insights</a:t>
                </a:r>
                <a:r>
                  <a:rPr lang="pt-BR" i="1" dirty="0"/>
                  <a:t> </a:t>
                </a:r>
                <a:r>
                  <a:rPr lang="pt-BR" dirty="0"/>
                  <a:t>(i.e., intuições) importantes para o entendimento de outros algoritmos mais </a:t>
                </a:r>
                <a:r>
                  <a:rPr lang="pt-BR" dirty="0" smtClean="0"/>
                  <a:t>complexos, como, por exemplo,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que mapeie, de forma ótima, os atributos de </a:t>
                </a:r>
                <a:r>
                  <a:rPr lang="pt-BR" dirty="0"/>
                  <a:t>entrada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em uma variável de </a:t>
                </a:r>
                <a:r>
                  <a:rPr lang="pt-BR" dirty="0" smtClean="0"/>
                  <a:t>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</a:t>
                </a:r>
                <a:r>
                  <a:rPr lang="pt-BR" dirty="0" smtClean="0"/>
                  <a:t>, </a:t>
                </a:r>
                <a:r>
                  <a:rPr lang="pt-BR" dirty="0"/>
                  <a:t>mas </a:t>
                </a:r>
                <a:r>
                  <a:rPr lang="pt-BR" dirty="0" smtClean="0"/>
                  <a:t>muitas vezes desconhecida</a:t>
                </a:r>
                <a:r>
                  <a:rPr lang="pt-BR" dirty="0"/>
                  <a:t>, </a:t>
                </a:r>
                <a:r>
                  <a:rPr lang="pt-BR" dirty="0" smtClean="0"/>
                  <a:t>chamada de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faríamos para encontrar 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7929"/>
                <a:ext cx="7980336" cy="5470071"/>
              </a:xfrm>
              <a:blipFill rotWithShape="0">
                <a:blip r:embed="rId3"/>
                <a:stretch>
                  <a:fillRect l="-1222" t="-2341" r="-1299" b="-8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610"/>
          <a:stretch/>
        </p:blipFill>
        <p:spPr>
          <a:xfrm>
            <a:off x="8818536" y="2459288"/>
            <a:ext cx="3249478" cy="2600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18537" y="5060196"/>
                <a:ext cx="324947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 smtClean="0"/>
                  <a:t>.</a:t>
                </a:r>
              </a:p>
              <a:p>
                <a:pPr algn="ctr"/>
                <a:r>
                  <a:rPr lang="pt-BR" sz="2000" dirty="0" smtClean="0"/>
                  <a:t>Que tipo de aprendizado?</a:t>
                </a:r>
                <a:endParaRPr lang="pt-BR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537" y="5060196"/>
                <a:ext cx="3249478" cy="1323439"/>
              </a:xfrm>
              <a:prstGeom prst="rect">
                <a:avLst/>
              </a:prstGeom>
              <a:blipFill rotWithShape="0">
                <a:blip r:embed="rId5"/>
                <a:stretch>
                  <a:fillRect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3586597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941615"/>
            <a:ext cx="2876486" cy="2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sabemos a forma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podemos refinar o objetivo da regressão um pouco mais.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os </a:t>
                </a:r>
                <a:r>
                  <a:rPr lang="pt-BR" b="1" i="1" dirty="0" smtClean="0"/>
                  <a:t>parâmetros</a:t>
                </a:r>
                <a:r>
                  <a:rPr lang="pt-BR" dirty="0"/>
                  <a:t>,</a:t>
                </a:r>
                <a:r>
                  <a:rPr lang="pt-BR" dirty="0" smtClean="0"/>
                  <a:t> também chamados de </a:t>
                </a:r>
                <a:r>
                  <a:rPr lang="pt-BR" b="1" i="1" dirty="0" smtClean="0"/>
                  <a:t>pesos,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aproximação ótima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atributos,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 smtClean="0"/>
                  <a:t>Linear</a:t>
                </a:r>
                <a:r>
                  <a:rPr lang="pt-BR" dirty="0" smtClean="0"/>
                  <a:t>, nesse contexto, </a:t>
                </a:r>
                <a:r>
                  <a:rPr lang="pt-BR" dirty="0"/>
                  <a:t>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atributos,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r>
                  <a:rPr lang="pt-BR" b="0" dirty="0" smtClean="0"/>
                  <a:t>Exemplo de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976" r="-657" b="-2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de </a:t>
                </a:r>
                <a:r>
                  <a:rPr lang="pt-BR" b="1" i="1" dirty="0"/>
                  <a:t>regressão</a:t>
                </a:r>
                <a:r>
                  <a:rPr lang="pt-BR" dirty="0"/>
                  <a:t> pode ser enunciado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pares/exemplos </a:t>
                </a:r>
                <a:r>
                  <a:rPr lang="pt-BR" dirty="0"/>
                  <a:t>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parâmetros/pesos que 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para o ponto </a:t>
                </a:r>
                <a:r>
                  <a:rPr lang="pt-BR" dirty="0" smtClean="0"/>
                  <a:t>do hiperplano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bias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b="1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160" y="0"/>
            <a:ext cx="2724027" cy="2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</a:t>
                </a:r>
                <a:r>
                  <a:rPr lang="pt-BR" b="1" i="1" dirty="0" smtClean="0"/>
                  <a:t>média aritmética do quadrado do erros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de parâmetros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  <a:blipFill rotWithShape="0">
                <a:blip r:embed="rId3"/>
                <a:stretch>
                  <a:fillRect l="-875" t="-2847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90850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8800"/>
                <a:ext cx="10902044" cy="502919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derivando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dirty="0" smtClean="0"/>
                  <a:t>inclinação de uma reta tangente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ponto pode ser tanto um mínimo quanto um máximo da </a:t>
                </a:r>
                <a:r>
                  <a:rPr lang="pt-BR" b="1" i="1" dirty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/>
                  <a:t>pois em ambos os pontos a inclinação da tangente é nula</a:t>
                </a:r>
                <a:r>
                  <a:rPr lang="pt-BR" dirty="0" smtClean="0"/>
                  <a:t>.</a:t>
                </a:r>
              </a:p>
              <a:p>
                <a:r>
                  <a:rPr lang="pt-BR" b="1" dirty="0"/>
                  <a:t>Então, como sabemos se o ponto encontrado é um mínimo ou um máximo?</a:t>
                </a:r>
              </a:p>
              <a:p>
                <a:pPr marL="0" indent="0">
                  <a:buNone/>
                </a:pPr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positiva, então o ponto </a:t>
                </a:r>
                <a:r>
                  <a:rPr lang="pt-BR" dirty="0" smtClean="0"/>
                  <a:t>nos </a:t>
                </a:r>
                <a:r>
                  <a:rPr lang="pt-BR" dirty="0"/>
                  <a:t>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corresponde ao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8800"/>
                <a:ext cx="10902044" cy="5029199"/>
              </a:xfrm>
              <a:blipFill rotWithShape="0">
                <a:blip r:embed="rId3"/>
                <a:stretch>
                  <a:fillRect l="-671" t="-2545" r="-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218165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42433" y="336605"/>
            <a:ext cx="1849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tangencial à curva no ponto marcado </a:t>
            </a:r>
            <a:r>
              <a:rPr lang="pt-BR" sz="1400" dirty="0" smtClean="0"/>
              <a:t>pelo </a:t>
            </a:r>
            <a:r>
              <a:rPr lang="pt-BR" sz="1400" dirty="0"/>
              <a:t>ponto vermelho. Sua inclinação é a </a:t>
            </a:r>
            <a:r>
              <a:rPr lang="pt-BR" sz="1400" dirty="0" smtClean="0"/>
              <a:t>derivada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</a:t>
                </a:r>
                <a:r>
                  <a:rPr lang="pt-BR" dirty="0" smtClean="0"/>
                  <a:t>derivada parcial de primeira ordem igual </a:t>
                </a:r>
                <a:r>
                  <a:rPr lang="pt-BR" dirty="0"/>
                  <a:t>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 portanto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11966</TotalTime>
  <Words>2274</Words>
  <Application>Microsoft Office PowerPoint</Application>
  <PresentationFormat>Widescreen</PresentationFormat>
  <Paragraphs>327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Causas para singularidade de Φ^T Φ </vt:lpstr>
      <vt:lpstr>Regressão Linear em Python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1957</cp:revision>
  <dcterms:created xsi:type="dcterms:W3CDTF">2020-02-17T11:18:32Z</dcterms:created>
  <dcterms:modified xsi:type="dcterms:W3CDTF">2021-04-05T01:28:57Z</dcterms:modified>
</cp:coreProperties>
</file>